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84211" y="562550"/>
            <a:ext cx="10058402" cy="1598759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sz="7300" dirty="0" smtClean="0"/>
              <a:t>spalvų </a:t>
            </a:r>
            <a:r>
              <a:rPr lang="lt-LT" sz="7300" dirty="0" smtClean="0"/>
              <a:t>įvairovė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>
          <a:xfrm>
            <a:off x="684211" y="4405744"/>
            <a:ext cx="11234162" cy="2150920"/>
          </a:xfrm>
        </p:spPr>
        <p:txBody>
          <a:bodyPr>
            <a:normAutofit fontScale="92500" lnSpcReduction="10000"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r>
              <a:rPr lang="lt-LT" dirty="0" smtClean="0">
                <a:solidFill>
                  <a:schemeClr val="tx1"/>
                </a:solidFill>
              </a:rPr>
              <a:t>Parengė: 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Kulautuvos pagrindinės mokyklos mokytoja Stasė </a:t>
            </a:r>
            <a:r>
              <a:rPr lang="lt-LT" dirty="0" err="1" smtClean="0">
                <a:solidFill>
                  <a:schemeClr val="tx1"/>
                </a:solidFill>
              </a:rPr>
              <a:t>Bandziavičienė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91" y="3813030"/>
            <a:ext cx="1828800" cy="2505075"/>
          </a:xfrm>
          <a:prstGeom prst="rect">
            <a:avLst/>
          </a:prstGeom>
        </p:spPr>
      </p:pic>
      <p:sp>
        <p:nvSpPr>
          <p:cNvPr id="7" name="Cloud Callout 4"/>
          <p:cNvSpPr/>
          <p:nvPr/>
        </p:nvSpPr>
        <p:spPr>
          <a:xfrm>
            <a:off x="9535390" y="2928936"/>
            <a:ext cx="2656609" cy="1913227"/>
          </a:xfrm>
          <a:prstGeom prst="cloudCallout">
            <a:avLst>
              <a:gd name="adj1" fmla="val -55340"/>
              <a:gd name="adj2" fmla="val 7221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Susipažinkime su spalvomis</a:t>
            </a: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800101"/>
            <a:ext cx="10974388" cy="1350818"/>
          </a:xfrm>
        </p:spPr>
        <p:txBody>
          <a:bodyPr/>
          <a:lstStyle/>
          <a:p>
            <a:pPr algn="ctr"/>
            <a:r>
              <a:rPr lang="lt-LT" dirty="0" smtClean="0"/>
              <a:t>Šiltos spalvos taip vadinamos, nes panašios į saulę, šviesą, šilumą.</a:t>
            </a:r>
            <a:endParaRPr lang="lt-LT" dirty="0"/>
          </a:p>
        </p:txBody>
      </p:sp>
      <p:pic>
        <p:nvPicPr>
          <p:cNvPr id="4" name="Picture 4" descr="http://img1.wildberries.ru/big/550000/558479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536" y="2234046"/>
            <a:ext cx="3059663" cy="407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58" y="2473903"/>
            <a:ext cx="3192141" cy="301249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8" y="151582"/>
            <a:ext cx="946887" cy="12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1" y="571500"/>
            <a:ext cx="10797743" cy="1350818"/>
          </a:xfrm>
        </p:spPr>
        <p:txBody>
          <a:bodyPr/>
          <a:lstStyle/>
          <a:p>
            <a:pPr algn="ctr"/>
            <a:r>
              <a:rPr lang="lt-LT" dirty="0" smtClean="0"/>
              <a:t>Šaltos spalvos taip vadinamos, nes siejasi su vandeniu, ledu.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2191615"/>
            <a:ext cx="4118092" cy="2941494"/>
          </a:xfrm>
          <a:prstGeom prst="rect">
            <a:avLst/>
          </a:prstGeom>
        </p:spPr>
      </p:pic>
      <p:pic>
        <p:nvPicPr>
          <p:cNvPr id="5" name="Picture 5" descr="19243_443729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407">
            <a:off x="10761720" y="1503217"/>
            <a:ext cx="627841" cy="838200"/>
          </a:xfrm>
          <a:prstGeom prst="rect">
            <a:avLst/>
          </a:prstGeom>
          <a:noFill/>
        </p:spPr>
      </p:pic>
      <p:pic>
        <p:nvPicPr>
          <p:cNvPr id="6" name="Picture 5" descr="19243_443729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407">
            <a:off x="9419964" y="1772515"/>
            <a:ext cx="627841" cy="838200"/>
          </a:xfrm>
          <a:prstGeom prst="rect">
            <a:avLst/>
          </a:prstGeom>
          <a:noFill/>
        </p:spPr>
      </p:pic>
      <p:pic>
        <p:nvPicPr>
          <p:cNvPr id="7" name="Picture 5" descr="19243_443729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407">
            <a:off x="10403766" y="3149795"/>
            <a:ext cx="627841" cy="838200"/>
          </a:xfrm>
          <a:prstGeom prst="rect">
            <a:avLst/>
          </a:prstGeom>
          <a:noFill/>
        </p:spPr>
      </p:pic>
      <p:pic>
        <p:nvPicPr>
          <p:cNvPr id="9" name="Picture 5" descr="19243_443729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407">
            <a:off x="9149801" y="3243262"/>
            <a:ext cx="627841" cy="838200"/>
          </a:xfrm>
          <a:prstGeom prst="rect">
            <a:avLst/>
          </a:prstGeom>
          <a:noFill/>
        </p:spPr>
      </p:pic>
      <p:pic>
        <p:nvPicPr>
          <p:cNvPr id="10" name="Picture 5" descr="19243_443729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407">
            <a:off x="9962427" y="4713955"/>
            <a:ext cx="627841" cy="838200"/>
          </a:xfrm>
          <a:prstGeom prst="rect">
            <a:avLst/>
          </a:prstGeom>
          <a:noFill/>
        </p:spPr>
      </p:pic>
      <p:pic>
        <p:nvPicPr>
          <p:cNvPr id="11" name="Picture 5" descr="19243_443729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407">
            <a:off x="11342282" y="5383840"/>
            <a:ext cx="627841" cy="838200"/>
          </a:xfrm>
          <a:prstGeom prst="rect">
            <a:avLst/>
          </a:prstGeom>
          <a:noFill/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53" y="2097717"/>
            <a:ext cx="3438653" cy="4294039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1" y="186982"/>
            <a:ext cx="577300" cy="7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5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014248" y="518006"/>
            <a:ext cx="8534400" cy="113415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Spalvų maišymas</a:t>
            </a: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sz="2700" dirty="0" smtClean="0"/>
              <a:t>Maišydami šiltas ir šaltas spalvas gausime naujas spalvas</a:t>
            </a:r>
            <a:endParaRPr lang="lt-LT" sz="27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" y="306099"/>
            <a:ext cx="982673" cy="1346057"/>
          </a:xfrm>
          <a:prstGeom prst="rect">
            <a:avLst/>
          </a:prstGeom>
        </p:spPr>
      </p:pic>
      <p:pic>
        <p:nvPicPr>
          <p:cNvPr id="5" name="Picture 7" descr="http://illustrators.ru/illustrations/364824_original.jpg?1316007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727" y="2455718"/>
            <a:ext cx="36576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1672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06429" y="1172632"/>
            <a:ext cx="9384579" cy="2360277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Šaltos spalvos gaunamos pridėjus mėlynų atspalvių.</a:t>
            </a:r>
            <a:br>
              <a:rPr lang="lt-LT" dirty="0" smtClean="0"/>
            </a:br>
            <a:r>
              <a:rPr lang="lt-LT" dirty="0" smtClean="0"/>
              <a:t>Šiltos spalvos gaunamos pridėjus raudonų atspalvių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4" y="3680594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5308599"/>
          </a:xfrm>
        </p:spPr>
        <p:txBody>
          <a:bodyPr/>
          <a:lstStyle/>
          <a:p>
            <a:r>
              <a:rPr lang="lt-LT" dirty="0" smtClean="0"/>
              <a:t>Šalčiausia spalva – mėlyna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Šilčiausia spalva – oranžinė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Balta spalva – šalta, bet pati </a:t>
            </a:r>
            <a:br>
              <a:rPr lang="lt-LT" dirty="0" smtClean="0"/>
            </a:br>
            <a:r>
              <a:rPr lang="lt-LT" dirty="0" smtClean="0"/>
              <a:t>šviesiausia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Juoda spalva – pati tamsiausia</a:t>
            </a:r>
            <a:endParaRPr lang="lt-LT" dirty="0"/>
          </a:p>
        </p:txBody>
      </p:sp>
      <p:pic>
        <p:nvPicPr>
          <p:cNvPr id="5" name="Picture 5" descr="19243_443729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407">
            <a:off x="8586535" y="628115"/>
            <a:ext cx="965568" cy="1289083"/>
          </a:xfrm>
          <a:prstGeom prst="rect">
            <a:avLst/>
          </a:prstGeom>
          <a:noFill/>
        </p:spPr>
      </p:pic>
      <p:pic>
        <p:nvPicPr>
          <p:cNvPr id="6" name="Picture 8" descr="http://rudocs.exdat.com/pars_docs/tw_refs/155/154680/154680_html_7e741b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59" r="61995"/>
          <a:stretch>
            <a:fillRect/>
          </a:stretch>
        </p:blipFill>
        <p:spPr bwMode="auto">
          <a:xfrm>
            <a:off x="9633358" y="2102781"/>
            <a:ext cx="2057400" cy="1388746"/>
          </a:xfrm>
          <a:prstGeom prst="rect">
            <a:avLst/>
          </a:prstGeom>
          <a:noFill/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59" y="3207155"/>
            <a:ext cx="1019175" cy="1219200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56" y="5061499"/>
            <a:ext cx="1794004" cy="119382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116512"/>
            <a:ext cx="673518" cy="9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9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46657" y="518005"/>
            <a:ext cx="8534400" cy="1507067"/>
          </a:xfrm>
        </p:spPr>
        <p:txBody>
          <a:bodyPr/>
          <a:lstStyle/>
          <a:p>
            <a:pPr algn="ctr"/>
            <a:r>
              <a:rPr lang="lt-LT" dirty="0" smtClean="0"/>
              <a:t>Sumaišę mėlyną spalvą su raudona gausime violetinę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95" y="4389118"/>
            <a:ext cx="1700645" cy="170064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67" y="2172855"/>
            <a:ext cx="2022764" cy="1517073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92" y="2154422"/>
            <a:ext cx="4469392" cy="4469392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427" y="2665333"/>
            <a:ext cx="2516475" cy="3447569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8342" y="728644"/>
            <a:ext cx="288365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51903" y="685800"/>
            <a:ext cx="8534400" cy="1495136"/>
          </a:xfrm>
        </p:spPr>
        <p:txBody>
          <a:bodyPr/>
          <a:lstStyle/>
          <a:p>
            <a:pPr algn="ctr"/>
            <a:r>
              <a:rPr lang="lt-LT" dirty="0" smtClean="0"/>
              <a:t>Sumaišę mėlyna spalvą su geltona gausime žalią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9" y="2435626"/>
            <a:ext cx="1700645" cy="170064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14" y="4525241"/>
            <a:ext cx="1714500" cy="171450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656" y="2582139"/>
            <a:ext cx="3454835" cy="345483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327" y="2966670"/>
            <a:ext cx="1824051" cy="2498949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2378" y="1433368"/>
            <a:ext cx="288365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92130" y="632305"/>
            <a:ext cx="8534400" cy="1507067"/>
          </a:xfrm>
        </p:spPr>
        <p:txBody>
          <a:bodyPr/>
          <a:lstStyle/>
          <a:p>
            <a:pPr algn="ctr"/>
            <a:r>
              <a:rPr lang="lt-LT" dirty="0" smtClean="0"/>
              <a:t>SUMAIŠĘ ŽALIĄ IR RAUDONĄ GAUSIME RUDĄ SPALVĄ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5" y="2440901"/>
            <a:ext cx="2022764" cy="151707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977" y="4259504"/>
            <a:ext cx="1351588" cy="135158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53" y="2628901"/>
            <a:ext cx="2982191" cy="2982191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622" y="2870521"/>
            <a:ext cx="1824051" cy="2498949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762" y="1385838"/>
            <a:ext cx="288365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3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62293" y="580350"/>
            <a:ext cx="8534400" cy="1507067"/>
          </a:xfrm>
        </p:spPr>
        <p:txBody>
          <a:bodyPr/>
          <a:lstStyle/>
          <a:p>
            <a:pPr algn="ctr"/>
            <a:r>
              <a:rPr lang="lt-LT" dirty="0" smtClean="0"/>
              <a:t>SUMAIŠĘ GELTONĄ IR RAUDONĄ GAUSIME ORANŽINĘ SPALVĄ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59" y="2291196"/>
            <a:ext cx="1714500" cy="171450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0" y="4209474"/>
            <a:ext cx="2022764" cy="151707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92" y="2196452"/>
            <a:ext cx="4026045" cy="402604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988" y="2860130"/>
            <a:ext cx="1824051" cy="2498949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204" y="1445617"/>
            <a:ext cx="288365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6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47994" y="653086"/>
            <a:ext cx="8534400" cy="1507067"/>
          </a:xfrm>
        </p:spPr>
        <p:txBody>
          <a:bodyPr/>
          <a:lstStyle/>
          <a:p>
            <a:pPr algn="ctr"/>
            <a:r>
              <a:rPr lang="lt-LT" dirty="0" smtClean="0"/>
              <a:t>SUMAIŠĘ BALTĄ IR MĖLYNĄ GAUSIME ŽYDRĄ SPALVĄ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2497282"/>
            <a:ext cx="2133600" cy="213360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305989"/>
            <a:ext cx="1700645" cy="1700645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028" y="2497282"/>
            <a:ext cx="3122035" cy="3122035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019" y="2808824"/>
            <a:ext cx="1824051" cy="2498949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225" y="1293215"/>
            <a:ext cx="288365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vadinimas 16"/>
          <p:cNvSpPr>
            <a:spLocks noGrp="1"/>
          </p:cNvSpPr>
          <p:nvPr>
            <p:ph type="title"/>
          </p:nvPr>
        </p:nvSpPr>
        <p:spPr>
          <a:xfrm>
            <a:off x="6409603" y="685800"/>
            <a:ext cx="5415252" cy="1371600"/>
          </a:xfrm>
        </p:spPr>
        <p:txBody>
          <a:bodyPr>
            <a:normAutofit/>
          </a:bodyPr>
          <a:lstStyle/>
          <a:p>
            <a:pPr algn="ctr"/>
            <a:r>
              <a:rPr lang="lt-LT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I Spalvų derinimas</a:t>
            </a:r>
            <a:endParaRPr lang="lt-LT" sz="32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Turinio vietos rezervavimo ženklas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8" y="685800"/>
            <a:ext cx="5029200" cy="5029200"/>
          </a:xfrm>
        </p:spPr>
      </p:pic>
      <p:sp>
        <p:nvSpPr>
          <p:cNvPr id="19" name="Teksto vietos rezervavimo ženklas 18"/>
          <p:cNvSpPr>
            <a:spLocks noGrp="1"/>
          </p:cNvSpPr>
          <p:nvPr>
            <p:ph type="body" sz="half" idx="2"/>
          </p:nvPr>
        </p:nvSpPr>
        <p:spPr>
          <a:xfrm>
            <a:off x="6120245" y="2209799"/>
            <a:ext cx="5704609" cy="2143992"/>
          </a:xfrm>
        </p:spPr>
        <p:txBody>
          <a:bodyPr>
            <a:normAutofit/>
          </a:bodyPr>
          <a:lstStyle/>
          <a:p>
            <a:endParaRPr lang="lt-LT" sz="3600" dirty="0" smtClean="0"/>
          </a:p>
          <a:p>
            <a:pPr algn="ctr"/>
            <a:r>
              <a:rPr lang="lt-LT" sz="3600" dirty="0" smtClean="0"/>
              <a:t>Mokomės teisingai derinti spalvas</a:t>
            </a:r>
            <a:endParaRPr lang="lt-LT" sz="3600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30" y="154023"/>
            <a:ext cx="776434" cy="10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07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47994" y="518005"/>
            <a:ext cx="8534400" cy="1507067"/>
          </a:xfrm>
        </p:spPr>
        <p:txBody>
          <a:bodyPr/>
          <a:lstStyle/>
          <a:p>
            <a:pPr algn="ctr"/>
            <a:r>
              <a:rPr lang="lt-LT" dirty="0" smtClean="0"/>
              <a:t>Sumaišę juodą su balta gausime pilką spalvą</a:t>
            </a: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28" y="2253528"/>
            <a:ext cx="2143125" cy="214312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3" y="3329853"/>
            <a:ext cx="2133600" cy="213360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409" y="2161308"/>
            <a:ext cx="4180609" cy="4180609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641" y="2963876"/>
            <a:ext cx="1822862" cy="249957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8342" y="1254611"/>
            <a:ext cx="288365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7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16821" y="788169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ĮVAIRIAS SPALVAS MAIŠANT SU BALTA SPALVA GAUSIME DAUG GRAŽIŲ ATSPALVIŲ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1" y="1991770"/>
            <a:ext cx="4428973" cy="313718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778" y="4165456"/>
            <a:ext cx="4005406" cy="249632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590" y="3879170"/>
            <a:ext cx="182286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85649" y="2471495"/>
            <a:ext cx="8534400" cy="1507067"/>
          </a:xfrm>
        </p:spPr>
        <p:txBody>
          <a:bodyPr/>
          <a:lstStyle/>
          <a:p>
            <a:pPr algn="ctr"/>
            <a:r>
              <a:rPr lang="lt-LT" dirty="0" smtClean="0"/>
              <a:t>Sėkmės kūryboje</a:t>
            </a:r>
            <a:r>
              <a:rPr lang="en-US" dirty="0" smtClean="0"/>
              <a:t> 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1168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ctrTitle"/>
          </p:nvPr>
        </p:nvSpPr>
        <p:spPr>
          <a:xfrm>
            <a:off x="2887084" y="496598"/>
            <a:ext cx="6527079" cy="1194956"/>
          </a:xfrm>
        </p:spPr>
        <p:txBody>
          <a:bodyPr>
            <a:noAutofit/>
          </a:bodyPr>
          <a:lstStyle/>
          <a:p>
            <a:pPr algn="ctr"/>
            <a:r>
              <a:rPr lang="lt-LT" sz="4000" b="1" i="1" u="sng" dirty="0" smtClean="0">
                <a:solidFill>
                  <a:schemeClr val="accent6">
                    <a:lumMod val="75000"/>
                  </a:schemeClr>
                </a:solidFill>
              </a:rPr>
              <a:t>TRYS PAGRINDINĖS SPALVOS</a:t>
            </a:r>
            <a:endParaRPr lang="lt-LT" sz="40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Antrinis pavadinimas 5"/>
          <p:cNvSpPr>
            <a:spLocks noGrp="1"/>
          </p:cNvSpPr>
          <p:nvPr>
            <p:ph type="subTitle" idx="1"/>
          </p:nvPr>
        </p:nvSpPr>
        <p:spPr>
          <a:xfrm>
            <a:off x="684212" y="2182091"/>
            <a:ext cx="10454844" cy="4145973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18" y="3043237"/>
            <a:ext cx="2421298" cy="242129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89" y="3261121"/>
            <a:ext cx="2800069" cy="2762899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08" y="3043237"/>
            <a:ext cx="2733140" cy="2579327"/>
          </a:xfrm>
          <a:prstGeom prst="rect">
            <a:avLst/>
          </a:prstGeom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00" y="384247"/>
            <a:ext cx="954384" cy="13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1496291"/>
            <a:ext cx="11130252" cy="5018809"/>
          </a:xfrm>
        </p:spPr>
        <p:txBody>
          <a:bodyPr/>
          <a:lstStyle/>
          <a:p>
            <a:pPr algn="ctr"/>
            <a:r>
              <a:rPr lang="lt-LT" sz="2000" dirty="0" smtClean="0"/>
              <a:t>Pirmoji  kontrastinių spalvų pora:</a:t>
            </a:r>
            <a:br>
              <a:rPr lang="lt-LT" sz="2000" dirty="0" smtClean="0"/>
            </a:b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      </a:t>
            </a:r>
            <a:r>
              <a:rPr lang="lt-L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ŽALIA</a:t>
            </a:r>
            <a:r>
              <a:rPr lang="lt-LT" dirty="0" smtClean="0"/>
              <a:t>                                                    </a:t>
            </a:r>
            <a:r>
              <a:rPr lang="lt-LT" dirty="0" smtClean="0">
                <a:solidFill>
                  <a:schemeClr val="accent6"/>
                </a:solidFill>
              </a:rPr>
              <a:t>RAUDONA</a:t>
            </a:r>
            <a:endParaRPr lang="lt-LT" dirty="0">
              <a:solidFill>
                <a:schemeClr val="accent6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3079" y="654628"/>
            <a:ext cx="10984779" cy="5403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800" b="1" i="1" dirty="0" smtClean="0"/>
              <a:t>YRA SPALVOS, KURIAS VADINAME KONTRASTINĖMIS. JOS VIENA KITĄ PARYŠKINA. KONTRASTAS IŠVERTUS IŠ ITALŲ KALBOS REIŠKIA „PRIEŠINGAS“.</a:t>
            </a:r>
            <a:endParaRPr lang="lt-LT" sz="2800" b="1" i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03" y="3554989"/>
            <a:ext cx="3767933" cy="250738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1194954"/>
            <a:ext cx="1251651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53039" y="1262497"/>
            <a:ext cx="10943215" cy="5101936"/>
          </a:xfrm>
        </p:spPr>
        <p:txBody>
          <a:bodyPr/>
          <a:lstStyle/>
          <a:p>
            <a:r>
              <a:rPr lang="lt-LT" dirty="0" smtClean="0">
                <a:solidFill>
                  <a:srgbClr val="FFFF00"/>
                </a:solidFill>
              </a:rPr>
              <a:t>  Geltona</a:t>
            </a:r>
            <a:r>
              <a:rPr lang="lt-LT" dirty="0" smtClean="0"/>
              <a:t>                                              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VIOLETINĖ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376900" y="878032"/>
            <a:ext cx="5113915" cy="644236"/>
          </a:xfrm>
        </p:spPr>
        <p:txBody>
          <a:bodyPr>
            <a:noAutofit/>
          </a:bodyPr>
          <a:lstStyle/>
          <a:p>
            <a:pPr algn="ctr"/>
            <a:r>
              <a:rPr lang="lt-LT" sz="4000" b="1" i="1" u="sng" dirty="0" smtClean="0"/>
              <a:t>ANTROJI PORA</a:t>
            </a:r>
            <a:endParaRPr lang="lt-LT" sz="4000" b="1" i="1" u="sng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16" y="2717223"/>
            <a:ext cx="3905684" cy="251979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6" y="269731"/>
            <a:ext cx="1138180" cy="15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4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1371600"/>
            <a:ext cx="10215852" cy="4622799"/>
          </a:xfrm>
        </p:spPr>
        <p:txBody>
          <a:bodyPr/>
          <a:lstStyle/>
          <a:p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Mėlyna</a:t>
            </a:r>
            <a:r>
              <a:rPr lang="lt-LT" dirty="0" smtClean="0"/>
              <a:t>                                             </a:t>
            </a:r>
            <a:r>
              <a:rPr lang="lt-LT" dirty="0" smtClean="0">
                <a:solidFill>
                  <a:schemeClr val="accent5">
                    <a:lumMod val="75000"/>
                  </a:schemeClr>
                </a:solidFill>
              </a:rPr>
              <a:t>oranžinė</a:t>
            </a: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030084" y="862447"/>
            <a:ext cx="7555779" cy="768926"/>
          </a:xfrm>
        </p:spPr>
        <p:txBody>
          <a:bodyPr>
            <a:noAutofit/>
          </a:bodyPr>
          <a:lstStyle/>
          <a:p>
            <a:r>
              <a:rPr lang="lt-LT" sz="3600" b="1" i="1" u="sng" dirty="0" smtClean="0"/>
              <a:t>TREČIOJI PORA</a:t>
            </a:r>
            <a:endParaRPr lang="lt-LT" sz="3600" b="1" i="1" u="sng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88" y="2164339"/>
            <a:ext cx="2717606" cy="169371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55" y="4232274"/>
            <a:ext cx="2600325" cy="176212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46" y="417586"/>
            <a:ext cx="720436" cy="9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1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4211" y="685800"/>
            <a:ext cx="10569143" cy="737755"/>
          </a:xfrm>
        </p:spPr>
        <p:txBody>
          <a:bodyPr>
            <a:normAutofit/>
          </a:bodyPr>
          <a:lstStyle/>
          <a:p>
            <a:pPr algn="ctr"/>
            <a:r>
              <a:rPr lang="lt-LT" sz="2400" b="1" i="1" u="sng" dirty="0" smtClean="0"/>
              <a:t>Kontrastinių spalvų deriniai</a:t>
            </a:r>
            <a:endParaRPr lang="lt-LT" sz="2400" b="1" i="1" u="sng" dirty="0"/>
          </a:p>
        </p:txBody>
      </p:sp>
      <p:sp>
        <p:nvSpPr>
          <p:cNvPr id="8" name="Rectangle 3"/>
          <p:cNvSpPr/>
          <p:nvPr/>
        </p:nvSpPr>
        <p:spPr>
          <a:xfrm>
            <a:off x="4756483" y="2670321"/>
            <a:ext cx="2965786" cy="27784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6" name="Oval 2"/>
          <p:cNvSpPr/>
          <p:nvPr/>
        </p:nvSpPr>
        <p:spPr>
          <a:xfrm>
            <a:off x="1336674" y="2886450"/>
            <a:ext cx="2561557" cy="26480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Oval 6"/>
          <p:cNvSpPr/>
          <p:nvPr/>
        </p:nvSpPr>
        <p:spPr>
          <a:xfrm>
            <a:off x="5515476" y="3373729"/>
            <a:ext cx="1447800" cy="1371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9" name="Rectangle 4"/>
          <p:cNvSpPr/>
          <p:nvPr/>
        </p:nvSpPr>
        <p:spPr>
          <a:xfrm>
            <a:off x="8481262" y="2197203"/>
            <a:ext cx="3088105" cy="40265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0" name="Oval 7"/>
          <p:cNvSpPr/>
          <p:nvPr/>
        </p:nvSpPr>
        <p:spPr>
          <a:xfrm>
            <a:off x="9339514" y="3010338"/>
            <a:ext cx="1371600" cy="2438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3" y="316490"/>
            <a:ext cx="1127468" cy="1544396"/>
          </a:xfrm>
          <a:prstGeom prst="rect">
            <a:avLst/>
          </a:prstGeom>
        </p:spPr>
      </p:pic>
      <p:sp>
        <p:nvSpPr>
          <p:cNvPr id="11" name="Isosceles Triangle 5"/>
          <p:cNvSpPr/>
          <p:nvPr/>
        </p:nvSpPr>
        <p:spPr>
          <a:xfrm>
            <a:off x="1792912" y="3488030"/>
            <a:ext cx="1524000" cy="1143000"/>
          </a:xfrm>
          <a:prstGeom prst="triangle">
            <a:avLst>
              <a:gd name="adj" fmla="val 51019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7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15384" y="2098965"/>
            <a:ext cx="10891261" cy="1194953"/>
          </a:xfrm>
        </p:spPr>
        <p:txBody>
          <a:bodyPr/>
          <a:lstStyle/>
          <a:p>
            <a:r>
              <a:rPr lang="lt-LT" dirty="0" smtClean="0"/>
              <a:t>Spalvos yra skirstomos į šiltas ir šaltas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774660" y="696190"/>
            <a:ext cx="7231786" cy="831273"/>
          </a:xfrm>
        </p:spPr>
        <p:txBody>
          <a:bodyPr>
            <a:noAutofit/>
          </a:bodyPr>
          <a:lstStyle/>
          <a:p>
            <a:pPr lvl="1"/>
            <a:r>
              <a:rPr lang="lt-LT" sz="3200" dirty="0" smtClean="0">
                <a:solidFill>
                  <a:srgbClr val="FF0000"/>
                </a:solidFill>
              </a:rPr>
              <a:t>II ŠILTOS IR ŠALTOS SPALVOS</a:t>
            </a:r>
            <a:endParaRPr lang="lt-LT" sz="3200" dirty="0">
              <a:solidFill>
                <a:srgbClr val="FF0000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039" y="2987386"/>
            <a:ext cx="3570577" cy="3683672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60" y="3576685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82878" y="3158836"/>
            <a:ext cx="3763095" cy="283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ŠALTOS SPALVOS: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VIOLETINĖ</a:t>
            </a:r>
            <a:b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MĖLYNA </a:t>
            </a:r>
            <a:b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ŽYDRA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2878" y="820883"/>
            <a:ext cx="3887786" cy="1808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ŠILTOS SPALVOS:                               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RAUDONA 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GELTONA 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ŽALIA</a:t>
            </a:r>
            <a:endParaRPr lang="lt-L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&amp;TScy;&amp;vcy;&amp;iecy;&amp;tcy; &amp;vcy; &amp;zcy;&amp;acy;&amp;vcy;&amp;icy;&amp;scy;&amp;icy;&amp;mcy;&amp;ocy;&amp;scy;&amp;tcy;&amp;icy; &amp;ocy;&amp;tcy; &amp;dcy;&amp;lcy;&amp;icy;&amp;ncy;&amp;ycy; &amp;vcy;&amp;ocy;&amp;l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230" y="2628901"/>
            <a:ext cx="6873580" cy="981940"/>
          </a:xfrm>
          <a:prstGeom prst="rect">
            <a:avLst/>
          </a:prstGeom>
          <a:noFill/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12" y="194718"/>
            <a:ext cx="2280797" cy="2174360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48" y="4333875"/>
            <a:ext cx="2466975" cy="184785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18" y="4938676"/>
            <a:ext cx="907473" cy="12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2767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</TotalTime>
  <Words>172</Words>
  <Application>Microsoft Office PowerPoint</Application>
  <PresentationFormat>Plačiaekranė</PresentationFormat>
  <Paragraphs>39</Paragraphs>
  <Slides>22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6" baseType="lpstr">
      <vt:lpstr>Century Gothic</vt:lpstr>
      <vt:lpstr>Times New Roman</vt:lpstr>
      <vt:lpstr>Wingdings 3</vt:lpstr>
      <vt:lpstr>Dalis</vt:lpstr>
      <vt:lpstr>    spalvų įvairovė </vt:lpstr>
      <vt:lpstr>I Spalvų derinimas</vt:lpstr>
      <vt:lpstr>TRYS PAGRINDINĖS SPALVOS</vt:lpstr>
      <vt:lpstr>Pirmoji  kontrastinių spalvų pora:             ŽALIA                                                    RAUDONA</vt:lpstr>
      <vt:lpstr>  Geltona                                              VIOLETINĖ</vt:lpstr>
      <vt:lpstr>Mėlyna                                             oranžinė</vt:lpstr>
      <vt:lpstr>„PowerPoint“ pateiktis</vt:lpstr>
      <vt:lpstr>Spalvos yra skirstomos į šiltas ir šaltas</vt:lpstr>
      <vt:lpstr>ŠALTOS SPALVOS: VIOLETINĖ MĖLYNA  ŽYDRA</vt:lpstr>
      <vt:lpstr>Šiltos spalvos taip vadinamos, nes panašios į saulę, šviesą, šilumą.</vt:lpstr>
      <vt:lpstr>Šaltos spalvos taip vadinamos, nes siejasi su vandeniu, ledu.</vt:lpstr>
      <vt:lpstr>  Spalvų maišymas  Maišydami šiltas ir šaltas spalvas gausime naujas spalvas</vt:lpstr>
      <vt:lpstr>Šaltos spalvos gaunamos pridėjus mėlynų atspalvių. Šiltos spalvos gaunamos pridėjus raudonų atspalvių</vt:lpstr>
      <vt:lpstr>Šalčiausia spalva – mėlyna  Šilčiausia spalva – oranžinė  Balta spalva – šalta, bet pati  šviesiausia  Juoda spalva – pati tamsiausia</vt:lpstr>
      <vt:lpstr>Sumaišę mėlyną spalvą su raudona gausime violetinę</vt:lpstr>
      <vt:lpstr>Sumaišę mėlyna spalvą su geltona gausime žalią</vt:lpstr>
      <vt:lpstr>SUMAIŠĘ ŽALIĄ IR RAUDONĄ GAUSIME RUDĄ SPALVĄ</vt:lpstr>
      <vt:lpstr>SUMAIŠĘ GELTONĄ IR RAUDONĄ GAUSIME ORANŽINĘ SPALVĄ</vt:lpstr>
      <vt:lpstr>SUMAIŠĘ BALTĄ IR MĖLYNĄ GAUSIME ŽYDRĄ SPALVĄ</vt:lpstr>
      <vt:lpstr>Sumaišę juodą su balta gausime pilką spalvą</vt:lpstr>
      <vt:lpstr>ĮVAIRIAS SPALVAS MAIŠANT SU BALTA SPALVA GAUSIME DAUG GRAŽIŲ ATSPALVIŲ</vt:lpstr>
      <vt:lpstr>Sėkmės kūryboje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Dalykas: dailė Tema: spalvų įvairovė</dc:title>
  <dc:creator>sekretore</dc:creator>
  <cp:lastModifiedBy>sekretore</cp:lastModifiedBy>
  <cp:revision>21</cp:revision>
  <dcterms:created xsi:type="dcterms:W3CDTF">2015-03-16T12:35:49Z</dcterms:created>
  <dcterms:modified xsi:type="dcterms:W3CDTF">2015-04-09T07:30:43Z</dcterms:modified>
</cp:coreProperties>
</file>